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6"/>
    <p:sldId id="257" r:id="rId17"/>
    <p:sldId id="258" r:id="rId18"/>
    <p:sldId id="259" r:id="rId19"/>
    <p:sldId id="260" r:id="rId20"/>
    <p:sldId id="261" r:id="rId21"/>
    <p:sldId id="262" r:id="rId22"/>
    <p:sldId id="263" r:id="rId2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slides/slide1.xml" Type="http://schemas.openxmlformats.org/officeDocument/2006/relationships/slide"/><Relationship Id="rId17" Target="slides/slide2.xml" Type="http://schemas.openxmlformats.org/officeDocument/2006/relationships/slide"/><Relationship Id="rId18" Target="slides/slide3.xml" Type="http://schemas.openxmlformats.org/officeDocument/2006/relationships/slide"/><Relationship Id="rId19" Target="slides/slide4.xml" Type="http://schemas.openxmlformats.org/officeDocument/2006/relationships/slide"/><Relationship Id="rId2" Target="presProps.xml" Type="http://schemas.openxmlformats.org/officeDocument/2006/relationships/presProps"/><Relationship Id="rId20" Target="slides/slide5.xml" Type="http://schemas.openxmlformats.org/officeDocument/2006/relationships/slide"/><Relationship Id="rId21" Target="slides/slide6.xml" Type="http://schemas.openxmlformats.org/officeDocument/2006/relationships/slide"/><Relationship Id="rId22" Target="slides/slide7.xml" Type="http://schemas.openxmlformats.org/officeDocument/2006/relationships/slide"/><Relationship Id="rId23" Target="slides/slide8.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gif" Type="http://schemas.openxmlformats.org/officeDocument/2006/relationships/image"/><Relationship Id="rId3" Target="../media/image2.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jpeg" Type="http://schemas.openxmlformats.org/officeDocument/2006/relationships/image"/><Relationship Id="rId4" Target="../media/image8.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7956739" y="2946265"/>
            <a:ext cx="331261" cy="7340735"/>
            <a:chOff x="0" y="0"/>
            <a:chExt cx="87246" cy="1933362"/>
          </a:xfrm>
        </p:grpSpPr>
        <p:sp>
          <p:nvSpPr>
            <p:cNvPr name="Freeform 3" id="3"/>
            <p:cNvSpPr/>
            <p:nvPr/>
          </p:nvSpPr>
          <p:spPr>
            <a:xfrm flipH="false" flipV="false" rot="0">
              <a:off x="0" y="0"/>
              <a:ext cx="87246" cy="1933362"/>
            </a:xfrm>
            <a:custGeom>
              <a:avLst/>
              <a:gdLst/>
              <a:ahLst/>
              <a:cxnLst/>
              <a:rect r="r" b="b" t="t" l="l"/>
              <a:pathLst>
                <a:path h="1933362" w="87246">
                  <a:moveTo>
                    <a:pt x="0" y="0"/>
                  </a:moveTo>
                  <a:lnTo>
                    <a:pt x="87246" y="0"/>
                  </a:lnTo>
                  <a:lnTo>
                    <a:pt x="87246" y="1933362"/>
                  </a:lnTo>
                  <a:lnTo>
                    <a:pt x="0" y="1933362"/>
                  </a:lnTo>
                  <a:close/>
                </a:path>
              </a:pathLst>
            </a:custGeom>
            <a:solidFill>
              <a:srgbClr val="A3FBE5"/>
            </a:solidFill>
          </p:spPr>
        </p:sp>
        <p:sp>
          <p:nvSpPr>
            <p:cNvPr name="TextBox 4" id="4"/>
            <p:cNvSpPr txBox="true"/>
            <p:nvPr/>
          </p:nvSpPr>
          <p:spPr>
            <a:xfrm>
              <a:off x="0" y="-38100"/>
              <a:ext cx="87246" cy="197146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5043934" y="-4722198"/>
            <a:ext cx="331261" cy="9775657"/>
            <a:chOff x="0" y="0"/>
            <a:chExt cx="87246" cy="2574659"/>
          </a:xfrm>
        </p:grpSpPr>
        <p:sp>
          <p:nvSpPr>
            <p:cNvPr name="Freeform 6" id="6"/>
            <p:cNvSpPr/>
            <p:nvPr/>
          </p:nvSpPr>
          <p:spPr>
            <a:xfrm flipH="false" flipV="false" rot="0">
              <a:off x="0" y="0"/>
              <a:ext cx="87246" cy="2574659"/>
            </a:xfrm>
            <a:custGeom>
              <a:avLst/>
              <a:gdLst/>
              <a:ahLst/>
              <a:cxnLst/>
              <a:rect r="r" b="b" t="t" l="l"/>
              <a:pathLst>
                <a:path h="2574659" w="87246">
                  <a:moveTo>
                    <a:pt x="0" y="0"/>
                  </a:moveTo>
                  <a:lnTo>
                    <a:pt x="87246" y="0"/>
                  </a:lnTo>
                  <a:lnTo>
                    <a:pt x="87246" y="2574659"/>
                  </a:lnTo>
                  <a:lnTo>
                    <a:pt x="0" y="2574659"/>
                  </a:lnTo>
                  <a:close/>
                </a:path>
              </a:pathLst>
            </a:custGeom>
            <a:solidFill>
              <a:srgbClr val="FFC2CA"/>
            </a:solidFill>
          </p:spPr>
        </p:sp>
        <p:sp>
          <p:nvSpPr>
            <p:cNvPr name="TextBox 7" id="7"/>
            <p:cNvSpPr txBox="true"/>
            <p:nvPr/>
          </p:nvSpPr>
          <p:spPr>
            <a:xfrm>
              <a:off x="0" y="-38100"/>
              <a:ext cx="87246" cy="2612759"/>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0" y="0"/>
            <a:ext cx="331261" cy="4857241"/>
            <a:chOff x="0" y="0"/>
            <a:chExt cx="87246" cy="1279273"/>
          </a:xfrm>
        </p:grpSpPr>
        <p:sp>
          <p:nvSpPr>
            <p:cNvPr name="Freeform 9" id="9"/>
            <p:cNvSpPr/>
            <p:nvPr/>
          </p:nvSpPr>
          <p:spPr>
            <a:xfrm flipH="false" flipV="false" rot="0">
              <a:off x="0" y="0"/>
              <a:ext cx="87246" cy="1279273"/>
            </a:xfrm>
            <a:custGeom>
              <a:avLst/>
              <a:gdLst/>
              <a:ahLst/>
              <a:cxnLst/>
              <a:rect r="r" b="b" t="t" l="l"/>
              <a:pathLst>
                <a:path h="1279273" w="87246">
                  <a:moveTo>
                    <a:pt x="0" y="0"/>
                  </a:moveTo>
                  <a:lnTo>
                    <a:pt x="87246" y="0"/>
                  </a:lnTo>
                  <a:lnTo>
                    <a:pt x="87246" y="1279273"/>
                  </a:lnTo>
                  <a:lnTo>
                    <a:pt x="0" y="1279273"/>
                  </a:lnTo>
                  <a:close/>
                </a:path>
              </a:pathLst>
            </a:custGeom>
            <a:solidFill>
              <a:srgbClr val="FFC2CA"/>
            </a:solidFill>
          </p:spPr>
        </p:sp>
        <p:sp>
          <p:nvSpPr>
            <p:cNvPr name="TextBox 10" id="10"/>
            <p:cNvSpPr txBox="true"/>
            <p:nvPr/>
          </p:nvSpPr>
          <p:spPr>
            <a:xfrm>
              <a:off x="0" y="-38100"/>
              <a:ext cx="87246" cy="1317373"/>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0" y="4786371"/>
            <a:ext cx="331261" cy="5524484"/>
            <a:chOff x="0" y="0"/>
            <a:chExt cx="87246" cy="1455008"/>
          </a:xfrm>
        </p:grpSpPr>
        <p:sp>
          <p:nvSpPr>
            <p:cNvPr name="Freeform 12" id="12"/>
            <p:cNvSpPr/>
            <p:nvPr/>
          </p:nvSpPr>
          <p:spPr>
            <a:xfrm flipH="false" flipV="false" rot="0">
              <a:off x="0" y="0"/>
              <a:ext cx="87246" cy="1455008"/>
            </a:xfrm>
            <a:custGeom>
              <a:avLst/>
              <a:gdLst/>
              <a:ahLst/>
              <a:cxnLst/>
              <a:rect r="r" b="b" t="t" l="l"/>
              <a:pathLst>
                <a:path h="1455008" w="87246">
                  <a:moveTo>
                    <a:pt x="0" y="0"/>
                  </a:moveTo>
                  <a:lnTo>
                    <a:pt x="87246" y="0"/>
                  </a:lnTo>
                  <a:lnTo>
                    <a:pt x="87246" y="1455008"/>
                  </a:lnTo>
                  <a:lnTo>
                    <a:pt x="0" y="1455008"/>
                  </a:lnTo>
                  <a:close/>
                </a:path>
              </a:pathLst>
            </a:custGeom>
            <a:solidFill>
              <a:srgbClr val="F9ECB8"/>
            </a:solidFill>
          </p:spPr>
        </p:sp>
        <p:sp>
          <p:nvSpPr>
            <p:cNvPr name="TextBox 13" id="13"/>
            <p:cNvSpPr txBox="true"/>
            <p:nvPr/>
          </p:nvSpPr>
          <p:spPr>
            <a:xfrm>
              <a:off x="0" y="-38100"/>
              <a:ext cx="87246" cy="1493108"/>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5400000">
            <a:off x="14027066" y="-3929673"/>
            <a:ext cx="331261" cy="8190607"/>
            <a:chOff x="0" y="0"/>
            <a:chExt cx="87246" cy="2157197"/>
          </a:xfrm>
        </p:grpSpPr>
        <p:sp>
          <p:nvSpPr>
            <p:cNvPr name="Freeform 15" id="15"/>
            <p:cNvSpPr/>
            <p:nvPr/>
          </p:nvSpPr>
          <p:spPr>
            <a:xfrm flipH="false" flipV="false" rot="0">
              <a:off x="0" y="0"/>
              <a:ext cx="87246" cy="2157197"/>
            </a:xfrm>
            <a:custGeom>
              <a:avLst/>
              <a:gdLst/>
              <a:ahLst/>
              <a:cxnLst/>
              <a:rect r="r" b="b" t="t" l="l"/>
              <a:pathLst>
                <a:path h="2157197" w="87246">
                  <a:moveTo>
                    <a:pt x="0" y="0"/>
                  </a:moveTo>
                  <a:lnTo>
                    <a:pt x="87246" y="0"/>
                  </a:lnTo>
                  <a:lnTo>
                    <a:pt x="87246" y="2157197"/>
                  </a:lnTo>
                  <a:lnTo>
                    <a:pt x="0" y="2157197"/>
                  </a:lnTo>
                  <a:close/>
                </a:path>
              </a:pathLst>
            </a:custGeom>
            <a:solidFill>
              <a:srgbClr val="BCAAD0"/>
            </a:solidFill>
          </p:spPr>
        </p:sp>
        <p:sp>
          <p:nvSpPr>
            <p:cNvPr name="TextBox 16" id="16"/>
            <p:cNvSpPr txBox="true"/>
            <p:nvPr/>
          </p:nvSpPr>
          <p:spPr>
            <a:xfrm>
              <a:off x="0" y="-38100"/>
              <a:ext cx="87246" cy="2195297"/>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7956739" y="0"/>
            <a:ext cx="331261" cy="3012480"/>
            <a:chOff x="0" y="0"/>
            <a:chExt cx="87246" cy="793410"/>
          </a:xfrm>
        </p:grpSpPr>
        <p:sp>
          <p:nvSpPr>
            <p:cNvPr name="Freeform 18" id="18"/>
            <p:cNvSpPr/>
            <p:nvPr/>
          </p:nvSpPr>
          <p:spPr>
            <a:xfrm flipH="false" flipV="false" rot="0">
              <a:off x="0" y="0"/>
              <a:ext cx="87246" cy="793410"/>
            </a:xfrm>
            <a:custGeom>
              <a:avLst/>
              <a:gdLst/>
              <a:ahLst/>
              <a:cxnLst/>
              <a:rect r="r" b="b" t="t" l="l"/>
              <a:pathLst>
                <a:path h="793410" w="87246">
                  <a:moveTo>
                    <a:pt x="0" y="0"/>
                  </a:moveTo>
                  <a:lnTo>
                    <a:pt x="87246" y="0"/>
                  </a:lnTo>
                  <a:lnTo>
                    <a:pt x="87246" y="793410"/>
                  </a:lnTo>
                  <a:lnTo>
                    <a:pt x="0" y="793410"/>
                  </a:lnTo>
                  <a:close/>
                </a:path>
              </a:pathLst>
            </a:custGeom>
            <a:solidFill>
              <a:srgbClr val="BCAAD0"/>
            </a:solidFill>
          </p:spPr>
        </p:sp>
        <p:sp>
          <p:nvSpPr>
            <p:cNvPr name="TextBox 19" id="19"/>
            <p:cNvSpPr txBox="true"/>
            <p:nvPr/>
          </p:nvSpPr>
          <p:spPr>
            <a:xfrm>
              <a:off x="0" y="-38100"/>
              <a:ext cx="87246" cy="831510"/>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5400000">
            <a:off x="17610603" y="9775233"/>
            <a:ext cx="331261" cy="692272"/>
            <a:chOff x="0" y="0"/>
            <a:chExt cx="87246" cy="182327"/>
          </a:xfrm>
        </p:grpSpPr>
        <p:sp>
          <p:nvSpPr>
            <p:cNvPr name="Freeform 21" id="21"/>
            <p:cNvSpPr/>
            <p:nvPr/>
          </p:nvSpPr>
          <p:spPr>
            <a:xfrm flipH="false" flipV="false" rot="0">
              <a:off x="0" y="0"/>
              <a:ext cx="87246" cy="182327"/>
            </a:xfrm>
            <a:custGeom>
              <a:avLst/>
              <a:gdLst/>
              <a:ahLst/>
              <a:cxnLst/>
              <a:rect r="r" b="b" t="t" l="l"/>
              <a:pathLst>
                <a:path h="182327" w="87246">
                  <a:moveTo>
                    <a:pt x="0" y="0"/>
                  </a:moveTo>
                  <a:lnTo>
                    <a:pt x="87246" y="0"/>
                  </a:lnTo>
                  <a:lnTo>
                    <a:pt x="87246" y="182327"/>
                  </a:lnTo>
                  <a:lnTo>
                    <a:pt x="0" y="182327"/>
                  </a:lnTo>
                  <a:close/>
                </a:path>
              </a:pathLst>
            </a:custGeom>
            <a:solidFill>
              <a:srgbClr val="A3FBE5"/>
            </a:solidFill>
          </p:spPr>
        </p:sp>
        <p:sp>
          <p:nvSpPr>
            <p:cNvPr name="TextBox 22" id="22"/>
            <p:cNvSpPr txBox="true"/>
            <p:nvPr/>
          </p:nvSpPr>
          <p:spPr>
            <a:xfrm>
              <a:off x="0" y="-38100"/>
              <a:ext cx="87246" cy="220427"/>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p:nvPr/>
        </p:nvGrpSpPr>
        <p:grpSpPr>
          <a:xfrm rot="-5400000">
            <a:off x="1637154" y="8484216"/>
            <a:ext cx="331261" cy="3274307"/>
            <a:chOff x="0" y="0"/>
            <a:chExt cx="87246" cy="862369"/>
          </a:xfrm>
        </p:grpSpPr>
        <p:sp>
          <p:nvSpPr>
            <p:cNvPr name="Freeform 24" id="24"/>
            <p:cNvSpPr/>
            <p:nvPr/>
          </p:nvSpPr>
          <p:spPr>
            <a:xfrm flipH="false" flipV="false" rot="0">
              <a:off x="0" y="0"/>
              <a:ext cx="87246" cy="862369"/>
            </a:xfrm>
            <a:custGeom>
              <a:avLst/>
              <a:gdLst/>
              <a:ahLst/>
              <a:cxnLst/>
              <a:rect r="r" b="b" t="t" l="l"/>
              <a:pathLst>
                <a:path h="862369" w="87246">
                  <a:moveTo>
                    <a:pt x="0" y="0"/>
                  </a:moveTo>
                  <a:lnTo>
                    <a:pt x="87246" y="0"/>
                  </a:lnTo>
                  <a:lnTo>
                    <a:pt x="87246" y="862369"/>
                  </a:lnTo>
                  <a:lnTo>
                    <a:pt x="0" y="862369"/>
                  </a:lnTo>
                  <a:close/>
                </a:path>
              </a:pathLst>
            </a:custGeom>
            <a:solidFill>
              <a:srgbClr val="F9ECB8"/>
            </a:solidFill>
          </p:spPr>
        </p:sp>
        <p:sp>
          <p:nvSpPr>
            <p:cNvPr name="TextBox 25" id="25"/>
            <p:cNvSpPr txBox="true"/>
            <p:nvPr/>
          </p:nvSpPr>
          <p:spPr>
            <a:xfrm>
              <a:off x="0" y="-38100"/>
              <a:ext cx="87246" cy="900469"/>
            </a:xfrm>
            <a:prstGeom prst="rect">
              <a:avLst/>
            </a:prstGeom>
          </p:spPr>
          <p:txBody>
            <a:bodyPr anchor="ctr" rtlCol="false" tIns="50800" lIns="50800" bIns="50800" rIns="50800"/>
            <a:lstStyle/>
            <a:p>
              <a:pPr algn="ctr">
                <a:lnSpc>
                  <a:spcPts val="2659"/>
                </a:lnSpc>
                <a:spcBef>
                  <a:spcPct val="0"/>
                </a:spcBef>
              </a:pPr>
            </a:p>
          </p:txBody>
        </p:sp>
      </p:grpSp>
      <p:grpSp>
        <p:nvGrpSpPr>
          <p:cNvPr name="Group 26" id="26"/>
          <p:cNvGrpSpPr/>
          <p:nvPr/>
        </p:nvGrpSpPr>
        <p:grpSpPr>
          <a:xfrm rot="-5400000">
            <a:off x="10235886" y="3037756"/>
            <a:ext cx="331261" cy="14167228"/>
            <a:chOff x="0" y="0"/>
            <a:chExt cx="87246" cy="3731286"/>
          </a:xfrm>
        </p:grpSpPr>
        <p:sp>
          <p:nvSpPr>
            <p:cNvPr name="Freeform 27" id="27"/>
            <p:cNvSpPr/>
            <p:nvPr/>
          </p:nvSpPr>
          <p:spPr>
            <a:xfrm flipH="false" flipV="false" rot="0">
              <a:off x="0" y="0"/>
              <a:ext cx="87246" cy="3731286"/>
            </a:xfrm>
            <a:custGeom>
              <a:avLst/>
              <a:gdLst/>
              <a:ahLst/>
              <a:cxnLst/>
              <a:rect r="r" b="b" t="t" l="l"/>
              <a:pathLst>
                <a:path h="3731286" w="87246">
                  <a:moveTo>
                    <a:pt x="0" y="0"/>
                  </a:moveTo>
                  <a:lnTo>
                    <a:pt x="87246" y="0"/>
                  </a:lnTo>
                  <a:lnTo>
                    <a:pt x="87246" y="3731286"/>
                  </a:lnTo>
                  <a:lnTo>
                    <a:pt x="0" y="3731286"/>
                  </a:lnTo>
                  <a:close/>
                </a:path>
              </a:pathLst>
            </a:custGeom>
            <a:solidFill>
              <a:srgbClr val="BCAAD0"/>
            </a:solidFill>
          </p:spPr>
        </p:sp>
        <p:sp>
          <p:nvSpPr>
            <p:cNvPr name="TextBox 28" id="28"/>
            <p:cNvSpPr txBox="true"/>
            <p:nvPr/>
          </p:nvSpPr>
          <p:spPr>
            <a:xfrm>
              <a:off x="0" y="-38100"/>
              <a:ext cx="87246" cy="3769386"/>
            </a:xfrm>
            <a:prstGeom prst="rect">
              <a:avLst/>
            </a:prstGeom>
          </p:spPr>
          <p:txBody>
            <a:bodyPr anchor="ctr" rtlCol="false" tIns="50800" lIns="50800" bIns="50800" rIns="50800"/>
            <a:lstStyle/>
            <a:p>
              <a:pPr algn="ctr">
                <a:lnSpc>
                  <a:spcPts val="2659"/>
                </a:lnSpc>
                <a:spcBef>
                  <a:spcPct val="0"/>
                </a:spcBef>
              </a:pPr>
            </a:p>
          </p:txBody>
        </p:sp>
      </p:grpSp>
      <p:sp>
        <p:nvSpPr>
          <p:cNvPr name="AutoShape 29" id="29"/>
          <p:cNvSpPr/>
          <p:nvPr/>
        </p:nvSpPr>
        <p:spPr>
          <a:xfrm>
            <a:off x="3622278" y="5875822"/>
            <a:ext cx="11043445" cy="0"/>
          </a:xfrm>
          <a:prstGeom prst="line">
            <a:avLst/>
          </a:prstGeom>
          <a:ln cap="flat" w="38100">
            <a:solidFill>
              <a:srgbClr val="000000"/>
            </a:solidFill>
            <a:prstDash val="solid"/>
            <a:headEnd type="none" len="sm" w="sm"/>
            <a:tailEnd type="none" len="sm" w="sm"/>
          </a:ln>
        </p:spPr>
      </p:sp>
      <p:sp>
        <p:nvSpPr>
          <p:cNvPr name="TextBox 30" id="30"/>
          <p:cNvSpPr txBox="true"/>
          <p:nvPr/>
        </p:nvSpPr>
        <p:spPr>
          <a:xfrm rot="0">
            <a:off x="3622278" y="1051728"/>
            <a:ext cx="11043445" cy="4824094"/>
          </a:xfrm>
          <a:prstGeom prst="rect">
            <a:avLst/>
          </a:prstGeom>
        </p:spPr>
        <p:txBody>
          <a:bodyPr anchor="t" rtlCol="false" tIns="0" lIns="0" bIns="0" rIns="0">
            <a:spAutoFit/>
          </a:bodyPr>
          <a:lstStyle/>
          <a:p>
            <a:pPr algn="ctr">
              <a:lnSpc>
                <a:spcPts val="12880"/>
              </a:lnSpc>
            </a:pPr>
            <a:r>
              <a:rPr lang="en-US" sz="9200">
                <a:solidFill>
                  <a:srgbClr val="4D4D4D"/>
                </a:solidFill>
                <a:latin typeface="Canva Sans Bold"/>
              </a:rPr>
              <a:t>INNOVATION  </a:t>
            </a:r>
          </a:p>
          <a:p>
            <a:pPr algn="ctr">
              <a:lnSpc>
                <a:spcPts val="12880"/>
              </a:lnSpc>
            </a:pPr>
            <a:r>
              <a:rPr lang="en-US" sz="9200">
                <a:solidFill>
                  <a:srgbClr val="4D4D4D"/>
                </a:solidFill>
                <a:latin typeface="Canva Sans Bold"/>
              </a:rPr>
              <a:t>IN </a:t>
            </a:r>
          </a:p>
          <a:p>
            <a:pPr algn="ctr">
              <a:lnSpc>
                <a:spcPts val="12880"/>
              </a:lnSpc>
            </a:pPr>
            <a:r>
              <a:rPr lang="en-US" sz="9200">
                <a:solidFill>
                  <a:srgbClr val="4D4D4D"/>
                </a:solidFill>
                <a:latin typeface="Canva Sans Bold"/>
              </a:rPr>
              <a:t>TRANSPORTATION </a:t>
            </a:r>
          </a:p>
        </p:txBody>
      </p:sp>
      <p:sp>
        <p:nvSpPr>
          <p:cNvPr name="TextBox 31" id="31"/>
          <p:cNvSpPr txBox="true"/>
          <p:nvPr/>
        </p:nvSpPr>
        <p:spPr>
          <a:xfrm rot="0">
            <a:off x="7164772" y="6631418"/>
            <a:ext cx="3958455" cy="2521100"/>
          </a:xfrm>
          <a:prstGeom prst="rect">
            <a:avLst/>
          </a:prstGeom>
        </p:spPr>
        <p:txBody>
          <a:bodyPr anchor="t" rtlCol="false" tIns="0" lIns="0" bIns="0" rIns="0">
            <a:spAutoFit/>
          </a:bodyPr>
          <a:lstStyle/>
          <a:p>
            <a:pPr algn="ctr">
              <a:lnSpc>
                <a:spcPts val="5014"/>
              </a:lnSpc>
            </a:pPr>
            <a:r>
              <a:rPr lang="en-US" sz="3581">
                <a:solidFill>
                  <a:srgbClr val="4D4D4D"/>
                </a:solidFill>
                <a:latin typeface="Canva Sans Bold"/>
              </a:rPr>
              <a:t>BY </a:t>
            </a:r>
          </a:p>
          <a:p>
            <a:pPr algn="ctr">
              <a:lnSpc>
                <a:spcPts val="5014"/>
              </a:lnSpc>
            </a:pPr>
            <a:r>
              <a:rPr lang="en-US" sz="3581">
                <a:solidFill>
                  <a:srgbClr val="4D4D4D"/>
                </a:solidFill>
                <a:latin typeface="Canva Sans Bold"/>
              </a:rPr>
              <a:t>HEMARANJANI M</a:t>
            </a:r>
          </a:p>
          <a:p>
            <a:pPr algn="ctr">
              <a:lnSpc>
                <a:spcPts val="5014"/>
              </a:lnSpc>
            </a:pPr>
            <a:r>
              <a:rPr lang="en-US" sz="3581">
                <a:solidFill>
                  <a:srgbClr val="4D4D4D"/>
                </a:solidFill>
                <a:latin typeface="Canva Sans Bold"/>
              </a:rPr>
              <a:t>KHASHIKA S </a:t>
            </a:r>
          </a:p>
          <a:p>
            <a:pPr algn="ctr">
              <a:lnSpc>
                <a:spcPts val="5014"/>
              </a:lnSpc>
            </a:pPr>
            <a:r>
              <a:rPr lang="en-US" sz="3581">
                <a:solidFill>
                  <a:srgbClr val="4D4D4D"/>
                </a:solidFill>
                <a:latin typeface="Canva Sans Bold"/>
              </a:rPr>
              <a:t>LAVANYA V</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7986768" y="-7986768"/>
            <a:ext cx="2314464" cy="18288000"/>
            <a:chOff x="0" y="0"/>
            <a:chExt cx="609571" cy="4816593"/>
          </a:xfrm>
        </p:grpSpPr>
        <p:sp>
          <p:nvSpPr>
            <p:cNvPr name="Freeform 3" id="3"/>
            <p:cNvSpPr/>
            <p:nvPr/>
          </p:nvSpPr>
          <p:spPr>
            <a:xfrm flipH="false" flipV="false" rot="0">
              <a:off x="0" y="0"/>
              <a:ext cx="609571" cy="4816592"/>
            </a:xfrm>
            <a:custGeom>
              <a:avLst/>
              <a:gdLst/>
              <a:ahLst/>
              <a:cxnLst/>
              <a:rect r="r" b="b" t="t" l="l"/>
              <a:pathLst>
                <a:path h="4816592" w="609571">
                  <a:moveTo>
                    <a:pt x="0" y="0"/>
                  </a:moveTo>
                  <a:lnTo>
                    <a:pt x="609571" y="0"/>
                  </a:lnTo>
                  <a:lnTo>
                    <a:pt x="609571" y="4816592"/>
                  </a:lnTo>
                  <a:lnTo>
                    <a:pt x="0" y="4816592"/>
                  </a:lnTo>
                  <a:close/>
                </a:path>
              </a:pathLst>
            </a:custGeom>
            <a:solidFill>
              <a:srgbClr val="BCAAD0"/>
            </a:solidFill>
          </p:spPr>
        </p:sp>
        <p:sp>
          <p:nvSpPr>
            <p:cNvPr name="TextBox 4" id="4"/>
            <p:cNvSpPr txBox="true"/>
            <p:nvPr/>
          </p:nvSpPr>
          <p:spPr>
            <a:xfrm>
              <a:off x="0" y="-38100"/>
              <a:ext cx="609571" cy="4854693"/>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srcRect l="0" t="0" r="0" b="0"/>
          <a:stretch>
            <a:fillRect/>
          </a:stretch>
        </p:blipFill>
        <p:spPr>
          <a:xfrm flipH="false" flipV="false" rot="0">
            <a:off x="10593373" y="6755021"/>
            <a:ext cx="3176599" cy="3531979"/>
          </a:xfrm>
          <a:prstGeom prst="rect">
            <a:avLst/>
          </a:prstGeom>
          <a:ln cap="sq">
            <a:noFill/>
            <a:prstDash val="solid"/>
          </a:ln>
        </p:spPr>
      </p:pic>
      <p:sp>
        <p:nvSpPr>
          <p:cNvPr name="Freeform 6" id="6"/>
          <p:cNvSpPr/>
          <p:nvPr/>
        </p:nvSpPr>
        <p:spPr>
          <a:xfrm flipH="false" flipV="false" rot="0">
            <a:off x="367398" y="3159479"/>
            <a:ext cx="8414498" cy="6098821"/>
          </a:xfrm>
          <a:custGeom>
            <a:avLst/>
            <a:gdLst/>
            <a:ahLst/>
            <a:cxnLst/>
            <a:rect r="r" b="b" t="t" l="l"/>
            <a:pathLst>
              <a:path h="6098821" w="8414498">
                <a:moveTo>
                  <a:pt x="0" y="0"/>
                </a:moveTo>
                <a:lnTo>
                  <a:pt x="8414498" y="0"/>
                </a:lnTo>
                <a:lnTo>
                  <a:pt x="8414498" y="6098821"/>
                </a:lnTo>
                <a:lnTo>
                  <a:pt x="0" y="6098821"/>
                </a:lnTo>
                <a:lnTo>
                  <a:pt x="0" y="0"/>
                </a:lnTo>
                <a:close/>
              </a:path>
            </a:pathLst>
          </a:custGeom>
          <a:blipFill>
            <a:blip r:embed="rId3"/>
            <a:stretch>
              <a:fillRect l="-6577" t="0" r="-2210" b="0"/>
            </a:stretch>
          </a:blipFill>
        </p:spPr>
      </p:sp>
      <p:sp>
        <p:nvSpPr>
          <p:cNvPr name="TextBox 7" id="7"/>
          <p:cNvSpPr txBox="true"/>
          <p:nvPr/>
        </p:nvSpPr>
        <p:spPr>
          <a:xfrm rot="0">
            <a:off x="9755185" y="3092804"/>
            <a:ext cx="8067466" cy="6204448"/>
          </a:xfrm>
          <a:prstGeom prst="rect">
            <a:avLst/>
          </a:prstGeom>
        </p:spPr>
        <p:txBody>
          <a:bodyPr anchor="t" rtlCol="false" tIns="0" lIns="0" bIns="0" rIns="0">
            <a:spAutoFit/>
          </a:bodyPr>
          <a:lstStyle/>
          <a:p>
            <a:pPr algn="just">
              <a:lnSpc>
                <a:spcPts val="4963"/>
              </a:lnSpc>
            </a:pPr>
            <a:r>
              <a:rPr lang="en-US" sz="3545">
                <a:solidFill>
                  <a:srgbClr val="2E2E2E"/>
                </a:solidFill>
                <a:latin typeface="Canva Sans"/>
              </a:rPr>
              <a:t>The Challenge: Revolutionizing Vehicle Safety and Communication with Innovative Solutions.The main goal of this challenge is to explore how cutting-edge technologies can be used to improve vehicle safety and communication. The ultimate aim is to redefine the way we interact with vehicles and ensure their safety.</a:t>
            </a:r>
          </a:p>
        </p:txBody>
      </p:sp>
      <p:sp>
        <p:nvSpPr>
          <p:cNvPr name="TextBox 8" id="8"/>
          <p:cNvSpPr txBox="true"/>
          <p:nvPr/>
        </p:nvSpPr>
        <p:spPr>
          <a:xfrm rot="0">
            <a:off x="0" y="2276364"/>
            <a:ext cx="18288000" cy="323215"/>
          </a:xfrm>
          <a:prstGeom prst="rect">
            <a:avLst/>
          </a:prstGeom>
        </p:spPr>
        <p:txBody>
          <a:bodyPr anchor="t" rtlCol="false" tIns="0" lIns="0" bIns="0" rIns="0">
            <a:spAutoFit/>
          </a:bodyPr>
          <a:lstStyle/>
          <a:p>
            <a:pPr algn="ctr">
              <a:lnSpc>
                <a:spcPts val="2659"/>
              </a:lnSpc>
              <a:spcBef>
                <a:spcPct val="0"/>
              </a:spcBef>
            </a:pPr>
          </a:p>
        </p:txBody>
      </p:sp>
      <p:sp>
        <p:nvSpPr>
          <p:cNvPr name="TextBox 9" id="9"/>
          <p:cNvSpPr txBox="true"/>
          <p:nvPr/>
        </p:nvSpPr>
        <p:spPr>
          <a:xfrm rot="0">
            <a:off x="107355" y="1042932"/>
            <a:ext cx="9212858" cy="1101726"/>
          </a:xfrm>
          <a:prstGeom prst="rect">
            <a:avLst/>
          </a:prstGeom>
        </p:spPr>
        <p:txBody>
          <a:bodyPr anchor="t" rtlCol="false" tIns="0" lIns="0" bIns="0" rIns="0">
            <a:spAutoFit/>
          </a:bodyPr>
          <a:lstStyle/>
          <a:p>
            <a:pPr algn="ctr">
              <a:lnSpc>
                <a:spcPts val="9099"/>
              </a:lnSpc>
            </a:pPr>
            <a:r>
              <a:rPr lang="en-US" sz="6499">
                <a:solidFill>
                  <a:srgbClr val="2E2E2E"/>
                </a:solidFill>
                <a:latin typeface="Canva Sans Bold"/>
              </a:rPr>
              <a:t>PROBLEM STATEMENT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408990" y="2116115"/>
            <a:ext cx="1397050" cy="6059040"/>
            <a:chOff x="0" y="0"/>
            <a:chExt cx="367947" cy="1595797"/>
          </a:xfrm>
        </p:grpSpPr>
        <p:sp>
          <p:nvSpPr>
            <p:cNvPr name="Freeform 3" id="3"/>
            <p:cNvSpPr/>
            <p:nvPr/>
          </p:nvSpPr>
          <p:spPr>
            <a:xfrm flipH="false" flipV="false" rot="0">
              <a:off x="0" y="0"/>
              <a:ext cx="367947" cy="1595797"/>
            </a:xfrm>
            <a:custGeom>
              <a:avLst/>
              <a:gdLst/>
              <a:ahLst/>
              <a:cxnLst/>
              <a:rect r="r" b="b" t="t" l="l"/>
              <a:pathLst>
                <a:path h="1595797" w="367947">
                  <a:moveTo>
                    <a:pt x="0" y="0"/>
                  </a:moveTo>
                  <a:lnTo>
                    <a:pt x="367947" y="0"/>
                  </a:lnTo>
                  <a:lnTo>
                    <a:pt x="367947" y="1595797"/>
                  </a:lnTo>
                  <a:lnTo>
                    <a:pt x="0" y="1595797"/>
                  </a:lnTo>
                  <a:close/>
                </a:path>
              </a:pathLst>
            </a:custGeom>
            <a:solidFill>
              <a:srgbClr val="FFC2CA"/>
            </a:solidFill>
          </p:spPr>
        </p:sp>
        <p:sp>
          <p:nvSpPr>
            <p:cNvPr name="TextBox 4" id="4"/>
            <p:cNvSpPr txBox="true"/>
            <p:nvPr/>
          </p:nvSpPr>
          <p:spPr>
            <a:xfrm>
              <a:off x="0" y="-38100"/>
              <a:ext cx="367947" cy="1633897"/>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155321" y="4904726"/>
            <a:ext cx="550328" cy="481817"/>
          </a:xfrm>
          <a:custGeom>
            <a:avLst/>
            <a:gdLst/>
            <a:ahLst/>
            <a:cxnLst/>
            <a:rect r="r" b="b" t="t" l="l"/>
            <a:pathLst>
              <a:path h="481817" w="550328">
                <a:moveTo>
                  <a:pt x="0" y="0"/>
                </a:moveTo>
                <a:lnTo>
                  <a:pt x="550328" y="0"/>
                </a:lnTo>
                <a:lnTo>
                  <a:pt x="550328" y="481817"/>
                </a:lnTo>
                <a:lnTo>
                  <a:pt x="0" y="4818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17485" y="649294"/>
            <a:ext cx="5601005" cy="9148870"/>
          </a:xfrm>
          <a:custGeom>
            <a:avLst/>
            <a:gdLst/>
            <a:ahLst/>
            <a:cxnLst/>
            <a:rect r="r" b="b" t="t" l="l"/>
            <a:pathLst>
              <a:path h="9148870" w="5601005">
                <a:moveTo>
                  <a:pt x="0" y="0"/>
                </a:moveTo>
                <a:lnTo>
                  <a:pt x="5601005" y="0"/>
                </a:lnTo>
                <a:lnTo>
                  <a:pt x="5601005" y="9148870"/>
                </a:lnTo>
                <a:lnTo>
                  <a:pt x="0" y="9148870"/>
                </a:lnTo>
                <a:lnTo>
                  <a:pt x="0" y="0"/>
                </a:lnTo>
                <a:close/>
              </a:path>
            </a:pathLst>
          </a:custGeom>
          <a:blipFill>
            <a:blip r:embed="rId4"/>
            <a:stretch>
              <a:fillRect l="-46715" t="0" r="-98538" b="0"/>
            </a:stretch>
          </a:blipFill>
        </p:spPr>
      </p:sp>
      <p:sp>
        <p:nvSpPr>
          <p:cNvPr name="TextBox 7" id="7"/>
          <p:cNvSpPr txBox="true"/>
          <p:nvPr/>
        </p:nvSpPr>
        <p:spPr>
          <a:xfrm rot="-5400000">
            <a:off x="4443045" y="4702087"/>
            <a:ext cx="5233690"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IDEA OVERVIEW</a:t>
            </a:r>
          </a:p>
        </p:txBody>
      </p:sp>
      <p:sp>
        <p:nvSpPr>
          <p:cNvPr name="TextBox 8" id="8"/>
          <p:cNvSpPr txBox="true"/>
          <p:nvPr/>
        </p:nvSpPr>
        <p:spPr>
          <a:xfrm rot="0">
            <a:off x="7996540" y="1114794"/>
            <a:ext cx="10129331" cy="8645473"/>
          </a:xfrm>
          <a:prstGeom prst="rect">
            <a:avLst/>
          </a:prstGeom>
        </p:spPr>
        <p:txBody>
          <a:bodyPr anchor="t" rtlCol="false" tIns="0" lIns="0" bIns="0" rIns="0">
            <a:spAutoFit/>
          </a:bodyPr>
          <a:lstStyle/>
          <a:p>
            <a:pPr algn="just" marL="756094" indent="-378047" lvl="1">
              <a:lnSpc>
                <a:spcPts val="4902"/>
              </a:lnSpc>
              <a:buFont typeface="Arial"/>
              <a:buChar char="•"/>
            </a:pPr>
            <a:r>
              <a:rPr lang="en-US" sz="3502">
                <a:solidFill>
                  <a:srgbClr val="000000"/>
                </a:solidFill>
                <a:latin typeface="Canva Sans"/>
              </a:rPr>
              <a:t>The integration of ultrasonic sensors into road safety systems represents a multifaceted approach aimed at enhancing safety and efficiency on the road. </a:t>
            </a:r>
          </a:p>
          <a:p>
            <a:pPr algn="just" marL="756094" indent="-378047" lvl="1">
              <a:lnSpc>
                <a:spcPts val="4902"/>
              </a:lnSpc>
              <a:buFont typeface="Arial"/>
              <a:buChar char="•"/>
            </a:pPr>
            <a:r>
              <a:rPr lang="en-US" sz="3502">
                <a:solidFill>
                  <a:srgbClr val="000000"/>
                </a:solidFill>
                <a:latin typeface="Canva Sans"/>
              </a:rPr>
              <a:t>These sensors are employed in vehicles and road infrastructure to prevent collisions, monitor blind spots, assist with parking, control vehicle speeds, and manage traffic flow intelligently.</a:t>
            </a:r>
          </a:p>
          <a:p>
            <a:pPr algn="just" marL="756094" indent="-378047" lvl="1">
              <a:lnSpc>
                <a:spcPts val="4902"/>
              </a:lnSpc>
              <a:buFont typeface="Arial"/>
              <a:buChar char="•"/>
            </a:pPr>
            <a:r>
              <a:rPr lang="en-US" sz="3502">
                <a:solidFill>
                  <a:srgbClr val="000000"/>
                </a:solidFill>
                <a:latin typeface="Canva Sans"/>
              </a:rPr>
              <a:t>Overall, the use of ultrasonic sensors in road safety offers a comprehensive and data-driven strategy to reduce accidents and enhance the transportation ecosystem's security and effectiveness.</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3024045" cy="10287000"/>
            <a:chOff x="0" y="0"/>
            <a:chExt cx="796456" cy="2709333"/>
          </a:xfrm>
        </p:grpSpPr>
        <p:sp>
          <p:nvSpPr>
            <p:cNvPr name="Freeform 3" id="3"/>
            <p:cNvSpPr/>
            <p:nvPr/>
          </p:nvSpPr>
          <p:spPr>
            <a:xfrm flipH="false" flipV="false" rot="0">
              <a:off x="0" y="0"/>
              <a:ext cx="796456" cy="2709333"/>
            </a:xfrm>
            <a:custGeom>
              <a:avLst/>
              <a:gdLst/>
              <a:ahLst/>
              <a:cxnLst/>
              <a:rect r="r" b="b" t="t" l="l"/>
              <a:pathLst>
                <a:path h="2709333" w="796456">
                  <a:moveTo>
                    <a:pt x="0" y="0"/>
                  </a:moveTo>
                  <a:lnTo>
                    <a:pt x="796456" y="0"/>
                  </a:lnTo>
                  <a:lnTo>
                    <a:pt x="796456" y="2709333"/>
                  </a:lnTo>
                  <a:lnTo>
                    <a:pt x="0" y="2709333"/>
                  </a:lnTo>
                  <a:close/>
                </a:path>
              </a:pathLst>
            </a:custGeom>
            <a:solidFill>
              <a:srgbClr val="F9ECB8"/>
            </a:solidFill>
          </p:spPr>
        </p:sp>
        <p:sp>
          <p:nvSpPr>
            <p:cNvPr name="TextBox 4" id="4"/>
            <p:cNvSpPr txBox="true"/>
            <p:nvPr/>
          </p:nvSpPr>
          <p:spPr>
            <a:xfrm>
              <a:off x="0" y="-38100"/>
              <a:ext cx="796456" cy="274743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5400000">
            <a:off x="-1529885" y="4699952"/>
            <a:ext cx="6780411"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MARKET PROSPECTS</a:t>
            </a:r>
          </a:p>
        </p:txBody>
      </p:sp>
      <p:sp>
        <p:nvSpPr>
          <p:cNvPr name="TextBox 6" id="6"/>
          <p:cNvSpPr txBox="true"/>
          <p:nvPr/>
        </p:nvSpPr>
        <p:spPr>
          <a:xfrm rot="0">
            <a:off x="2961144" y="597744"/>
            <a:ext cx="14907135" cy="9015312"/>
          </a:xfrm>
          <a:prstGeom prst="rect">
            <a:avLst/>
          </a:prstGeom>
        </p:spPr>
        <p:txBody>
          <a:bodyPr anchor="t" rtlCol="false" tIns="0" lIns="0" bIns="0" rIns="0">
            <a:spAutoFit/>
          </a:bodyPr>
          <a:lstStyle/>
          <a:p>
            <a:pPr algn="just" marL="850963" indent="-425481" lvl="1">
              <a:lnSpc>
                <a:spcPts val="5518"/>
              </a:lnSpc>
              <a:buFont typeface="Arial"/>
              <a:buChar char="•"/>
            </a:pPr>
            <a:r>
              <a:rPr lang="en-US" sz="3941">
                <a:solidFill>
                  <a:srgbClr val="000000"/>
                </a:solidFill>
                <a:latin typeface="Canva Sans"/>
              </a:rPr>
              <a:t>The market prospects for integrating ultrasonic sensors into road safety systems are exceptionally bright. </a:t>
            </a:r>
          </a:p>
          <a:p>
            <a:pPr algn="just" marL="850963" indent="-425481" lvl="1">
              <a:lnSpc>
                <a:spcPts val="5518"/>
              </a:lnSpc>
              <a:buFont typeface="Arial"/>
              <a:buChar char="•"/>
            </a:pPr>
            <a:r>
              <a:rPr lang="en-US" sz="3941">
                <a:solidFill>
                  <a:srgbClr val="000000"/>
                </a:solidFill>
                <a:latin typeface="Canva Sans"/>
              </a:rPr>
              <a:t>Ultrasonic sensors, which help prevent collisions, monitor blind spots, and optimize traffic flow, are central to these efforts. Moreover, as the market for autonomous vehicles expands, the demand for these sensors continues to grow.</a:t>
            </a:r>
          </a:p>
          <a:p>
            <a:pPr algn="just" marL="850963" indent="-425481" lvl="1">
              <a:lnSpc>
                <a:spcPts val="5518"/>
              </a:lnSpc>
              <a:buFont typeface="Arial"/>
              <a:buChar char="•"/>
            </a:pPr>
            <a:r>
              <a:rPr lang="en-US" sz="3941">
                <a:solidFill>
                  <a:srgbClr val="000000"/>
                </a:solidFill>
                <a:latin typeface="Canva Sans"/>
              </a:rPr>
              <a:t>They play a crucial role in the development of self-driving cars, making them indispensable in the evolving automotive landscape.</a:t>
            </a:r>
          </a:p>
          <a:p>
            <a:pPr algn="just" marL="850963" indent="-425481" lvl="1">
              <a:lnSpc>
                <a:spcPts val="5518"/>
              </a:lnSpc>
              <a:buFont typeface="Arial"/>
              <a:buChar char="•"/>
            </a:pPr>
            <a:r>
              <a:rPr lang="en-US" sz="3941">
                <a:solidFill>
                  <a:srgbClr val="000000"/>
                </a:solidFill>
                <a:latin typeface="Canva Sans"/>
              </a:rPr>
              <a:t> As governments, industries, and consumers increasingly prioritize safety and smart transportation solutions, the market for ultrasonic sensor-based road safety systems is set to flourish.</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326592" y="1455262"/>
            <a:ext cx="3718244" cy="3688238"/>
          </a:xfrm>
          <a:custGeom>
            <a:avLst/>
            <a:gdLst/>
            <a:ahLst/>
            <a:cxnLst/>
            <a:rect r="r" b="b" t="t" l="l"/>
            <a:pathLst>
              <a:path h="3688238" w="3718244">
                <a:moveTo>
                  <a:pt x="0" y="0"/>
                </a:moveTo>
                <a:lnTo>
                  <a:pt x="3718244" y="0"/>
                </a:lnTo>
                <a:lnTo>
                  <a:pt x="3718244" y="3688238"/>
                </a:lnTo>
                <a:lnTo>
                  <a:pt x="0" y="3688238"/>
                </a:lnTo>
                <a:lnTo>
                  <a:pt x="0" y="0"/>
                </a:lnTo>
                <a:close/>
              </a:path>
            </a:pathLst>
          </a:custGeom>
          <a:blipFill>
            <a:blip r:embed="rId2"/>
            <a:stretch>
              <a:fillRect l="0" t="-11725" r="-117696" b="-11725"/>
            </a:stretch>
          </a:blipFill>
        </p:spPr>
      </p:sp>
      <p:sp>
        <p:nvSpPr>
          <p:cNvPr name="Freeform 3" id="3"/>
          <p:cNvSpPr/>
          <p:nvPr/>
        </p:nvSpPr>
        <p:spPr>
          <a:xfrm flipH="false" flipV="false" rot="0">
            <a:off x="13521346" y="1542978"/>
            <a:ext cx="4215571" cy="6850760"/>
          </a:xfrm>
          <a:custGeom>
            <a:avLst/>
            <a:gdLst/>
            <a:ahLst/>
            <a:cxnLst/>
            <a:rect r="r" b="b" t="t" l="l"/>
            <a:pathLst>
              <a:path h="6850760" w="4215571">
                <a:moveTo>
                  <a:pt x="0" y="0"/>
                </a:moveTo>
                <a:lnTo>
                  <a:pt x="4215571" y="0"/>
                </a:lnTo>
                <a:lnTo>
                  <a:pt x="4215571" y="6850761"/>
                </a:lnTo>
                <a:lnTo>
                  <a:pt x="0" y="6850761"/>
                </a:lnTo>
                <a:lnTo>
                  <a:pt x="0" y="0"/>
                </a:lnTo>
                <a:close/>
              </a:path>
            </a:pathLst>
          </a:custGeom>
          <a:blipFill>
            <a:blip r:embed="rId3"/>
            <a:stretch>
              <a:fillRect l="-13032" t="-2198" r="0" b="-2198"/>
            </a:stretch>
          </a:blipFill>
        </p:spPr>
      </p:sp>
      <p:sp>
        <p:nvSpPr>
          <p:cNvPr name="Freeform 4" id="4"/>
          <p:cNvSpPr/>
          <p:nvPr/>
        </p:nvSpPr>
        <p:spPr>
          <a:xfrm flipH="false" flipV="false" rot="0">
            <a:off x="9087783" y="5744367"/>
            <a:ext cx="4189831" cy="2253449"/>
          </a:xfrm>
          <a:custGeom>
            <a:avLst/>
            <a:gdLst/>
            <a:ahLst/>
            <a:cxnLst/>
            <a:rect r="r" b="b" t="t" l="l"/>
            <a:pathLst>
              <a:path h="2253449" w="4189831">
                <a:moveTo>
                  <a:pt x="0" y="0"/>
                </a:moveTo>
                <a:lnTo>
                  <a:pt x="4189832" y="0"/>
                </a:lnTo>
                <a:lnTo>
                  <a:pt x="4189832" y="2253449"/>
                </a:lnTo>
                <a:lnTo>
                  <a:pt x="0" y="2253449"/>
                </a:lnTo>
                <a:lnTo>
                  <a:pt x="0" y="0"/>
                </a:lnTo>
                <a:close/>
              </a:path>
            </a:pathLst>
          </a:custGeom>
          <a:blipFill>
            <a:blip r:embed="rId4"/>
            <a:stretch>
              <a:fillRect l="0" t="-2292" r="0" b="-2292"/>
            </a:stretch>
          </a:blipFill>
        </p:spPr>
      </p:sp>
      <p:sp>
        <p:nvSpPr>
          <p:cNvPr name="TextBox 5" id="5"/>
          <p:cNvSpPr txBox="true"/>
          <p:nvPr/>
        </p:nvSpPr>
        <p:spPr>
          <a:xfrm rot="0">
            <a:off x="1652234" y="7506643"/>
            <a:ext cx="4990306"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FUTURE SCOPE</a:t>
            </a:r>
          </a:p>
        </p:txBody>
      </p:sp>
      <p:sp>
        <p:nvSpPr>
          <p:cNvPr name="TextBox 6" id="6"/>
          <p:cNvSpPr txBox="true"/>
          <p:nvPr/>
        </p:nvSpPr>
        <p:spPr>
          <a:xfrm rot="0">
            <a:off x="54576" y="1504878"/>
            <a:ext cx="8795505" cy="5547809"/>
          </a:xfrm>
          <a:prstGeom prst="rect">
            <a:avLst/>
          </a:prstGeom>
        </p:spPr>
        <p:txBody>
          <a:bodyPr anchor="t" rtlCol="false" tIns="0" lIns="0" bIns="0" rIns="0">
            <a:spAutoFit/>
          </a:bodyPr>
          <a:lstStyle/>
          <a:p>
            <a:pPr algn="just" marL="530533" indent="-265266" lvl="1">
              <a:lnSpc>
                <a:spcPts val="3440"/>
              </a:lnSpc>
              <a:buFont typeface="Arial"/>
              <a:buChar char="•"/>
            </a:pPr>
            <a:r>
              <a:rPr lang="en-US" sz="2457">
                <a:solidFill>
                  <a:srgbClr val="000000"/>
                </a:solidFill>
                <a:latin typeface="Canva Sans"/>
              </a:rPr>
              <a:t>They will continue to play a pivotal role in autonomous vehicles, V2X communication, smart cities, and data analytics. These sensors will contribute to environmental goals, improve public transportation, and expand internationally. Consistent regulations, public awareness, and industry collaboration will drive their adoption. </a:t>
            </a:r>
          </a:p>
          <a:p>
            <a:pPr algn="just" marL="530533" indent="-265266" lvl="1">
              <a:lnSpc>
                <a:spcPts val="3440"/>
              </a:lnSpc>
              <a:buFont typeface="Arial"/>
              <a:buChar char="•"/>
            </a:pPr>
            <a:r>
              <a:rPr lang="en-US" sz="2457">
                <a:solidFill>
                  <a:srgbClr val="000000"/>
                </a:solidFill>
                <a:latin typeface="Canva Sans"/>
              </a:rPr>
              <a:t>The integration of ultrasonic sensors with other technologies will provide advanced safety measures, while infrastructure upgrades and an increasing focus on green transportation will fuel demand. Overall, ultrasonic sensors will be instrumental in ensuring safer and more efficient roadways in the future.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337212" cy="3086100"/>
            <a:chOff x="0" y="0"/>
            <a:chExt cx="615562" cy="812800"/>
          </a:xfrm>
        </p:grpSpPr>
        <p:sp>
          <p:nvSpPr>
            <p:cNvPr name="Freeform 3" id="3"/>
            <p:cNvSpPr/>
            <p:nvPr/>
          </p:nvSpPr>
          <p:spPr>
            <a:xfrm flipH="false" flipV="false" rot="0">
              <a:off x="0" y="0"/>
              <a:ext cx="615562" cy="812800"/>
            </a:xfrm>
            <a:custGeom>
              <a:avLst/>
              <a:gdLst/>
              <a:ahLst/>
              <a:cxnLst/>
              <a:rect r="r" b="b" t="t" l="l"/>
              <a:pathLst>
                <a:path h="812800" w="615562">
                  <a:moveTo>
                    <a:pt x="0" y="0"/>
                  </a:moveTo>
                  <a:lnTo>
                    <a:pt x="615562" y="0"/>
                  </a:lnTo>
                  <a:lnTo>
                    <a:pt x="615562" y="812800"/>
                  </a:lnTo>
                  <a:lnTo>
                    <a:pt x="0" y="812800"/>
                  </a:lnTo>
                  <a:close/>
                </a:path>
              </a:pathLst>
            </a:custGeom>
            <a:solidFill>
              <a:srgbClr val="F9ECB8"/>
            </a:solidFill>
          </p:spPr>
        </p:sp>
        <p:sp>
          <p:nvSpPr>
            <p:cNvPr name="TextBox 4" id="4"/>
            <p:cNvSpPr txBox="true"/>
            <p:nvPr/>
          </p:nvSpPr>
          <p:spPr>
            <a:xfrm>
              <a:off x="0" y="-38100"/>
              <a:ext cx="615562"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115856" y="4227960"/>
            <a:ext cx="1172144" cy="6059040"/>
            <a:chOff x="0" y="0"/>
            <a:chExt cx="308713" cy="1595797"/>
          </a:xfrm>
        </p:grpSpPr>
        <p:sp>
          <p:nvSpPr>
            <p:cNvPr name="Freeform 6" id="6"/>
            <p:cNvSpPr/>
            <p:nvPr/>
          </p:nvSpPr>
          <p:spPr>
            <a:xfrm flipH="false" flipV="false" rot="0">
              <a:off x="0" y="0"/>
              <a:ext cx="308713" cy="1595797"/>
            </a:xfrm>
            <a:custGeom>
              <a:avLst/>
              <a:gdLst/>
              <a:ahLst/>
              <a:cxnLst/>
              <a:rect r="r" b="b" t="t" l="l"/>
              <a:pathLst>
                <a:path h="1595797" w="308713">
                  <a:moveTo>
                    <a:pt x="0" y="0"/>
                  </a:moveTo>
                  <a:lnTo>
                    <a:pt x="308713" y="0"/>
                  </a:lnTo>
                  <a:lnTo>
                    <a:pt x="308713" y="1595797"/>
                  </a:lnTo>
                  <a:lnTo>
                    <a:pt x="0" y="1595797"/>
                  </a:lnTo>
                  <a:close/>
                </a:path>
              </a:pathLst>
            </a:custGeom>
            <a:solidFill>
              <a:srgbClr val="FFC2CA"/>
            </a:solidFill>
          </p:spPr>
        </p:sp>
        <p:sp>
          <p:nvSpPr>
            <p:cNvPr name="TextBox 7" id="7"/>
            <p:cNvSpPr txBox="true"/>
            <p:nvPr/>
          </p:nvSpPr>
          <p:spPr>
            <a:xfrm>
              <a:off x="0" y="-38100"/>
              <a:ext cx="308713" cy="163389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585593" y="-524364"/>
            <a:ext cx="19459186" cy="11335728"/>
          </a:xfrm>
          <a:custGeom>
            <a:avLst/>
            <a:gdLst/>
            <a:ahLst/>
            <a:cxnLst/>
            <a:rect r="r" b="b" t="t" l="l"/>
            <a:pathLst>
              <a:path h="11335728" w="19459186">
                <a:moveTo>
                  <a:pt x="0" y="0"/>
                </a:moveTo>
                <a:lnTo>
                  <a:pt x="19459186" y="0"/>
                </a:lnTo>
                <a:lnTo>
                  <a:pt x="19459186" y="11335728"/>
                </a:lnTo>
                <a:lnTo>
                  <a:pt x="0" y="11335728"/>
                </a:lnTo>
                <a:lnTo>
                  <a:pt x="0" y="0"/>
                </a:lnTo>
                <a:close/>
              </a:path>
            </a:pathLst>
          </a:custGeom>
          <a:blipFill>
            <a:blip r:embed="rId2"/>
            <a:stretch>
              <a:fillRect l="0" t="-7185" r="0" b="-7185"/>
            </a:stretch>
          </a:blipFill>
        </p:spPr>
      </p:sp>
      <p:sp>
        <p:nvSpPr>
          <p:cNvPr name="TextBox 9" id="9"/>
          <p:cNvSpPr txBox="true"/>
          <p:nvPr/>
        </p:nvSpPr>
        <p:spPr>
          <a:xfrm rot="0">
            <a:off x="339359" y="141605"/>
            <a:ext cx="7619702"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TECHNICAL OVERVIEW </a:t>
            </a:r>
          </a:p>
        </p:txBody>
      </p:sp>
      <p:sp>
        <p:nvSpPr>
          <p:cNvPr name="TextBox 10" id="10"/>
          <p:cNvSpPr txBox="true"/>
          <p:nvPr/>
        </p:nvSpPr>
        <p:spPr>
          <a:xfrm rot="0">
            <a:off x="0" y="1000782"/>
            <a:ext cx="17701928" cy="7405675"/>
          </a:xfrm>
          <a:prstGeom prst="rect">
            <a:avLst/>
          </a:prstGeom>
        </p:spPr>
        <p:txBody>
          <a:bodyPr anchor="t" rtlCol="false" tIns="0" lIns="0" bIns="0" rIns="0">
            <a:spAutoFit/>
          </a:bodyPr>
          <a:lstStyle/>
          <a:p>
            <a:pPr algn="just" marL="644276" indent="-322138" lvl="1">
              <a:lnSpc>
                <a:spcPts val="4177"/>
              </a:lnSpc>
              <a:buFont typeface="Arial"/>
              <a:buChar char="•"/>
            </a:pPr>
            <a:r>
              <a:rPr lang="en-US" sz="2984">
                <a:solidFill>
                  <a:srgbClr val="000000"/>
                </a:solidFill>
                <a:latin typeface="Canva Sans"/>
              </a:rPr>
              <a:t>*Sensor Data Collection*: The IR and ultrasonic sensors continuously emit signals and measure the time it takes for these signals to bounce back. This data helps determine the distance between the vehicle and any obstacles.</a:t>
            </a:r>
          </a:p>
          <a:p>
            <a:pPr algn="just">
              <a:lnSpc>
                <a:spcPts val="4177"/>
              </a:lnSpc>
            </a:pPr>
          </a:p>
          <a:p>
            <a:pPr algn="just" marL="644276" indent="-322138" lvl="1">
              <a:lnSpc>
                <a:spcPts val="4177"/>
              </a:lnSpc>
              <a:buFont typeface="Arial"/>
              <a:buChar char="•"/>
            </a:pPr>
            <a:r>
              <a:rPr lang="en-US" sz="2984">
                <a:solidFill>
                  <a:srgbClr val="000000"/>
                </a:solidFill>
                <a:latin typeface="Canva Sans"/>
              </a:rPr>
              <a:t> *Data Processing*: The microcontroller collects and processes data from these sensors. It calculates the distance to the nearest obstacle in real-time.</a:t>
            </a:r>
          </a:p>
          <a:p>
            <a:pPr algn="just">
              <a:lnSpc>
                <a:spcPts val="4177"/>
              </a:lnSpc>
            </a:pPr>
          </a:p>
          <a:p>
            <a:pPr algn="just" marL="644276" indent="-322138" lvl="1">
              <a:lnSpc>
                <a:spcPts val="4177"/>
              </a:lnSpc>
              <a:buFont typeface="Arial"/>
              <a:buChar char="•"/>
            </a:pPr>
            <a:r>
              <a:rPr lang="en-US" sz="2984">
                <a:solidFill>
                  <a:srgbClr val="000000"/>
                </a:solidFill>
                <a:latin typeface="Canva Sans"/>
              </a:rPr>
              <a:t> *Obstacle Detection*: If the system detects an obstacle within a predefined danger zone (e.g., within a certain distance), it triggers the braking system.</a:t>
            </a:r>
          </a:p>
          <a:p>
            <a:pPr algn="just">
              <a:lnSpc>
                <a:spcPts val="4177"/>
              </a:lnSpc>
            </a:pPr>
          </a:p>
          <a:p>
            <a:pPr algn="just" marL="644276" indent="-322138" lvl="1">
              <a:lnSpc>
                <a:spcPts val="4177"/>
              </a:lnSpc>
              <a:buFont typeface="Arial"/>
              <a:buChar char="•"/>
            </a:pPr>
            <a:r>
              <a:rPr lang="en-US" sz="2984">
                <a:solidFill>
                  <a:srgbClr val="000000"/>
                </a:solidFill>
                <a:latin typeface="Canva Sans"/>
              </a:rPr>
              <a:t> *Braking Activation*: The microcontroller sends a signal to the braking system to activate it. This can be done electronically if the vehicle has an electronic brake control system, or it can be linked to the traditional brake pedal to initiate braking.</a:t>
            </a:r>
          </a:p>
          <a:p>
            <a:pPr algn="just">
              <a:lnSpc>
                <a:spcPts val="4177"/>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525861">
            <a:off x="9100616" y="-3285599"/>
            <a:ext cx="13709384" cy="13709384"/>
          </a:xfrm>
          <a:custGeom>
            <a:avLst/>
            <a:gdLst/>
            <a:ahLst/>
            <a:cxnLst/>
            <a:rect r="r" b="b" t="t" l="l"/>
            <a:pathLst>
              <a:path h="13709384" w="13709384">
                <a:moveTo>
                  <a:pt x="0" y="0"/>
                </a:moveTo>
                <a:lnTo>
                  <a:pt x="13709385" y="0"/>
                </a:lnTo>
                <a:lnTo>
                  <a:pt x="13709385"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8532740">
            <a:off x="-3364703" y="10398404"/>
            <a:ext cx="6729406" cy="5469172"/>
          </a:xfrm>
          <a:custGeom>
            <a:avLst/>
            <a:gdLst/>
            <a:ahLst/>
            <a:cxnLst/>
            <a:rect r="r" b="b" t="t" l="l"/>
            <a:pathLst>
              <a:path h="5469172" w="6729406">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781546" y="1157755"/>
            <a:ext cx="6790829" cy="1566544"/>
          </a:xfrm>
          <a:prstGeom prst="rect">
            <a:avLst/>
          </a:prstGeom>
        </p:spPr>
        <p:txBody>
          <a:bodyPr anchor="t" rtlCol="false" tIns="0" lIns="0" bIns="0" rIns="0">
            <a:spAutoFit/>
          </a:bodyPr>
          <a:lstStyle/>
          <a:p>
            <a:pPr algn="ctr">
              <a:lnSpc>
                <a:spcPts val="12880"/>
              </a:lnSpc>
            </a:pPr>
            <a:r>
              <a:rPr lang="en-US" sz="9200">
                <a:solidFill>
                  <a:srgbClr val="2E2E2E"/>
                </a:solidFill>
                <a:latin typeface="Canva Sans Bold"/>
              </a:rPr>
              <a:t>EXECUTION</a:t>
            </a:r>
          </a:p>
        </p:txBody>
      </p:sp>
      <p:sp>
        <p:nvSpPr>
          <p:cNvPr name="TextBox 5" id="5"/>
          <p:cNvSpPr txBox="true"/>
          <p:nvPr/>
        </p:nvSpPr>
        <p:spPr>
          <a:xfrm rot="0">
            <a:off x="1028700" y="2988703"/>
            <a:ext cx="1475610" cy="580390"/>
          </a:xfrm>
          <a:prstGeom prst="rect">
            <a:avLst/>
          </a:prstGeom>
        </p:spPr>
        <p:txBody>
          <a:bodyPr anchor="t" rtlCol="false" tIns="0" lIns="0" bIns="0" rIns="0">
            <a:spAutoFit/>
          </a:bodyPr>
          <a:lstStyle/>
          <a:p>
            <a:pPr algn="ctr">
              <a:lnSpc>
                <a:spcPts val="4759"/>
              </a:lnSpc>
            </a:pPr>
            <a:r>
              <a:rPr lang="en-US" sz="3399">
                <a:solidFill>
                  <a:srgbClr val="2E2E2E"/>
                </a:solidFill>
                <a:latin typeface="Canva Sans"/>
              </a:rPr>
              <a:t>step 1</a:t>
            </a:r>
          </a:p>
        </p:txBody>
      </p:sp>
      <p:sp>
        <p:nvSpPr>
          <p:cNvPr name="TextBox 6" id="6"/>
          <p:cNvSpPr txBox="true"/>
          <p:nvPr/>
        </p:nvSpPr>
        <p:spPr>
          <a:xfrm rot="0">
            <a:off x="1194920" y="3695856"/>
            <a:ext cx="6705087" cy="2333913"/>
          </a:xfrm>
          <a:prstGeom prst="rect">
            <a:avLst/>
          </a:prstGeom>
        </p:spPr>
        <p:txBody>
          <a:bodyPr anchor="t" rtlCol="false" tIns="0" lIns="0" bIns="0" rIns="0">
            <a:spAutoFit/>
          </a:bodyPr>
          <a:lstStyle/>
          <a:p>
            <a:pPr algn="just">
              <a:lnSpc>
                <a:spcPts val="3134"/>
              </a:lnSpc>
            </a:pPr>
            <a:r>
              <a:rPr lang="en-US" sz="2238">
                <a:solidFill>
                  <a:srgbClr val="2E2E2E"/>
                </a:solidFill>
                <a:latin typeface="Canva Sans"/>
              </a:rPr>
              <a:t>System Design for a Safety System:</a:t>
            </a:r>
          </a:p>
          <a:p>
            <a:pPr algn="just" marL="483325" indent="-241663" lvl="1">
              <a:lnSpc>
                <a:spcPts val="3134"/>
              </a:lnSpc>
              <a:buFont typeface="Arial"/>
              <a:buChar char="•"/>
            </a:pPr>
            <a:r>
              <a:rPr lang="en-US" sz="2238">
                <a:solidFill>
                  <a:srgbClr val="2E2E2E"/>
                </a:solidFill>
                <a:latin typeface="Canva Sans"/>
              </a:rPr>
              <a:t>Define requirements and objectives.</a:t>
            </a:r>
          </a:p>
          <a:p>
            <a:pPr algn="just" marL="483325" indent="-241663" lvl="1">
              <a:lnSpc>
                <a:spcPts val="3134"/>
              </a:lnSpc>
              <a:buFont typeface="Arial"/>
              <a:buChar char="•"/>
            </a:pPr>
            <a:r>
              <a:rPr lang="en-US" sz="2238">
                <a:solidFill>
                  <a:srgbClr val="2E2E2E"/>
                </a:solidFill>
                <a:latin typeface="Canva Sans"/>
              </a:rPr>
              <a:t>Identify necessary components like sensors, microcontroller, braking system, and power supply.</a:t>
            </a:r>
          </a:p>
          <a:p>
            <a:pPr algn="just" marL="483325" indent="-241663" lvl="1">
              <a:lnSpc>
                <a:spcPts val="3134"/>
              </a:lnSpc>
              <a:buFont typeface="Arial"/>
              <a:buChar char="•"/>
            </a:pPr>
            <a:r>
              <a:rPr lang="en-US" sz="2238">
                <a:solidFill>
                  <a:srgbClr val="2E2E2E"/>
                </a:solidFill>
                <a:latin typeface="Canva Sans"/>
              </a:rPr>
              <a:t>Create a detailed design and architecture.</a:t>
            </a:r>
          </a:p>
        </p:txBody>
      </p:sp>
      <p:sp>
        <p:nvSpPr>
          <p:cNvPr name="TextBox 7" id="7"/>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sp>
        <p:nvSpPr>
          <p:cNvPr name="TextBox 8" id="8"/>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sp>
        <p:nvSpPr>
          <p:cNvPr name="TextBox 9" id="9"/>
          <p:cNvSpPr txBox="true"/>
          <p:nvPr/>
        </p:nvSpPr>
        <p:spPr>
          <a:xfrm rot="0">
            <a:off x="1194920" y="6179231"/>
            <a:ext cx="1309390" cy="580390"/>
          </a:xfrm>
          <a:prstGeom prst="rect">
            <a:avLst/>
          </a:prstGeom>
        </p:spPr>
        <p:txBody>
          <a:bodyPr anchor="t" rtlCol="false" tIns="0" lIns="0" bIns="0" rIns="0">
            <a:spAutoFit/>
          </a:bodyPr>
          <a:lstStyle/>
          <a:p>
            <a:pPr algn="ctr">
              <a:lnSpc>
                <a:spcPts val="4759"/>
              </a:lnSpc>
            </a:pPr>
            <a:r>
              <a:rPr lang="en-US" sz="3399">
                <a:solidFill>
                  <a:srgbClr val="2E2E2E"/>
                </a:solidFill>
                <a:latin typeface="Canva Sans"/>
              </a:rPr>
              <a:t>Step 2</a:t>
            </a:r>
          </a:p>
        </p:txBody>
      </p:sp>
      <p:sp>
        <p:nvSpPr>
          <p:cNvPr name="TextBox 10" id="10"/>
          <p:cNvSpPr txBox="true"/>
          <p:nvPr/>
        </p:nvSpPr>
        <p:spPr>
          <a:xfrm rot="0">
            <a:off x="1194920" y="7045371"/>
            <a:ext cx="7305414" cy="2333879"/>
          </a:xfrm>
          <a:prstGeom prst="rect">
            <a:avLst/>
          </a:prstGeom>
        </p:spPr>
        <p:txBody>
          <a:bodyPr anchor="t" rtlCol="false" tIns="0" lIns="0" bIns="0" rIns="0">
            <a:spAutoFit/>
          </a:bodyPr>
          <a:lstStyle/>
          <a:p>
            <a:pPr algn="just">
              <a:lnSpc>
                <a:spcPts val="3136"/>
              </a:lnSpc>
            </a:pPr>
            <a:r>
              <a:rPr lang="en-US" sz="2240">
                <a:solidFill>
                  <a:srgbClr val="2E2E2E"/>
                </a:solidFill>
                <a:latin typeface="Canva Sans"/>
              </a:rPr>
              <a:t>Sensor Selection:</a:t>
            </a:r>
          </a:p>
          <a:p>
            <a:pPr algn="just" marL="483617" indent="-241808" lvl="1">
              <a:lnSpc>
                <a:spcPts val="3136"/>
              </a:lnSpc>
              <a:buFont typeface="Arial"/>
              <a:buChar char="•"/>
            </a:pPr>
            <a:r>
              <a:rPr lang="en-US" sz="2240">
                <a:solidFill>
                  <a:srgbClr val="2E2E2E"/>
                </a:solidFill>
                <a:latin typeface="Canva Sans"/>
              </a:rPr>
              <a:t>Choose high-quality IR and ultrasonic sensors suitable for your application.</a:t>
            </a:r>
          </a:p>
          <a:p>
            <a:pPr algn="just" marL="483617" indent="-241808" lvl="1">
              <a:lnSpc>
                <a:spcPts val="3136"/>
              </a:lnSpc>
              <a:buFont typeface="Arial"/>
              <a:buChar char="•"/>
            </a:pPr>
            <a:r>
              <a:rPr lang="en-US" sz="2240">
                <a:solidFill>
                  <a:srgbClr val="2E2E2E"/>
                </a:solidFill>
                <a:latin typeface="Canva Sans"/>
              </a:rPr>
              <a:t> Ensure that the sensors have the necessary accuracy and range for obstacle detection.</a:t>
            </a:r>
          </a:p>
          <a:p>
            <a:pPr algn="just">
              <a:lnSpc>
                <a:spcPts val="3136"/>
              </a:lnSpc>
            </a:pPr>
          </a:p>
        </p:txBody>
      </p:sp>
      <p:sp>
        <p:nvSpPr>
          <p:cNvPr name="TextBox 11" id="11"/>
          <p:cNvSpPr txBox="true"/>
          <p:nvPr/>
        </p:nvSpPr>
        <p:spPr>
          <a:xfrm rot="0">
            <a:off x="8500334" y="2988703"/>
            <a:ext cx="1322884" cy="580390"/>
          </a:xfrm>
          <a:prstGeom prst="rect">
            <a:avLst/>
          </a:prstGeom>
        </p:spPr>
        <p:txBody>
          <a:bodyPr anchor="t" rtlCol="false" tIns="0" lIns="0" bIns="0" rIns="0">
            <a:spAutoFit/>
          </a:bodyPr>
          <a:lstStyle/>
          <a:p>
            <a:pPr algn="ctr">
              <a:lnSpc>
                <a:spcPts val="4759"/>
              </a:lnSpc>
            </a:pPr>
            <a:r>
              <a:rPr lang="en-US" sz="3399">
                <a:solidFill>
                  <a:srgbClr val="2E2E2E"/>
                </a:solidFill>
                <a:latin typeface="Canva Sans"/>
              </a:rPr>
              <a:t>Step 3</a:t>
            </a:r>
          </a:p>
        </p:txBody>
      </p:sp>
      <p:sp>
        <p:nvSpPr>
          <p:cNvPr name="TextBox 12" id="12"/>
          <p:cNvSpPr txBox="true"/>
          <p:nvPr/>
        </p:nvSpPr>
        <p:spPr>
          <a:xfrm rot="0">
            <a:off x="8861612" y="3695891"/>
            <a:ext cx="7685134" cy="2333879"/>
          </a:xfrm>
          <a:prstGeom prst="rect">
            <a:avLst/>
          </a:prstGeom>
        </p:spPr>
        <p:txBody>
          <a:bodyPr anchor="t" rtlCol="false" tIns="0" lIns="0" bIns="0" rIns="0">
            <a:spAutoFit/>
          </a:bodyPr>
          <a:lstStyle/>
          <a:p>
            <a:pPr algn="just">
              <a:lnSpc>
                <a:spcPts val="3136"/>
              </a:lnSpc>
            </a:pPr>
            <a:r>
              <a:rPr lang="en-US" sz="2240">
                <a:solidFill>
                  <a:srgbClr val="2E2E2E"/>
                </a:solidFill>
                <a:latin typeface="Canva Sans"/>
              </a:rPr>
              <a:t>Programming and Control:</a:t>
            </a:r>
          </a:p>
          <a:p>
            <a:pPr algn="just" marL="483617" indent="-241808" lvl="1">
              <a:lnSpc>
                <a:spcPts val="3136"/>
              </a:lnSpc>
              <a:buFont typeface="Arial"/>
              <a:buChar char="•"/>
            </a:pPr>
            <a:r>
              <a:rPr lang="en-US" sz="2240">
                <a:solidFill>
                  <a:srgbClr val="2E2E2E"/>
                </a:solidFill>
                <a:latin typeface="Canva Sans"/>
              </a:rPr>
              <a:t>Write the software code for the microcontroller to handle sensor data and control the braking system.</a:t>
            </a:r>
          </a:p>
          <a:p>
            <a:pPr algn="just" marL="483617" indent="-241808" lvl="1">
              <a:lnSpc>
                <a:spcPts val="3136"/>
              </a:lnSpc>
              <a:buFont typeface="Arial"/>
              <a:buChar char="•"/>
            </a:pPr>
            <a:r>
              <a:rPr lang="en-US" sz="2240">
                <a:solidFill>
                  <a:srgbClr val="2E2E2E"/>
                </a:solidFill>
                <a:latin typeface="Canva Sans"/>
              </a:rPr>
              <a:t>   Implement algorithms to calculate distances and make real-time decisions based on sensor data.</a:t>
            </a:r>
          </a:p>
          <a:p>
            <a:pPr algn="just">
              <a:lnSpc>
                <a:spcPts val="3136"/>
              </a:lnSpc>
            </a:pPr>
          </a:p>
        </p:txBody>
      </p:sp>
      <p:sp>
        <p:nvSpPr>
          <p:cNvPr name="TextBox 13" id="13"/>
          <p:cNvSpPr txBox="true"/>
          <p:nvPr/>
        </p:nvSpPr>
        <p:spPr>
          <a:xfrm rot="0">
            <a:off x="8500334" y="6179231"/>
            <a:ext cx="1333599" cy="580390"/>
          </a:xfrm>
          <a:prstGeom prst="rect">
            <a:avLst/>
          </a:prstGeom>
        </p:spPr>
        <p:txBody>
          <a:bodyPr anchor="t" rtlCol="false" tIns="0" lIns="0" bIns="0" rIns="0">
            <a:spAutoFit/>
          </a:bodyPr>
          <a:lstStyle/>
          <a:p>
            <a:pPr algn="ctr">
              <a:lnSpc>
                <a:spcPts val="4759"/>
              </a:lnSpc>
            </a:pPr>
            <a:r>
              <a:rPr lang="en-US" sz="3399">
                <a:solidFill>
                  <a:srgbClr val="2E2E2E"/>
                </a:solidFill>
                <a:latin typeface="Canva Sans"/>
              </a:rPr>
              <a:t>Step 4</a:t>
            </a:r>
          </a:p>
        </p:txBody>
      </p:sp>
      <p:sp>
        <p:nvSpPr>
          <p:cNvPr name="TextBox 14" id="14"/>
          <p:cNvSpPr txBox="true"/>
          <p:nvPr/>
        </p:nvSpPr>
        <p:spPr>
          <a:xfrm rot="0">
            <a:off x="8861612" y="7123284"/>
            <a:ext cx="9426388" cy="2333879"/>
          </a:xfrm>
          <a:prstGeom prst="rect">
            <a:avLst/>
          </a:prstGeom>
        </p:spPr>
        <p:txBody>
          <a:bodyPr anchor="t" rtlCol="false" tIns="0" lIns="0" bIns="0" rIns="0">
            <a:spAutoFit/>
          </a:bodyPr>
          <a:lstStyle/>
          <a:p>
            <a:pPr algn="just">
              <a:lnSpc>
                <a:spcPts val="3136"/>
              </a:lnSpc>
            </a:pPr>
            <a:r>
              <a:rPr lang="en-US" sz="2240">
                <a:solidFill>
                  <a:srgbClr val="2E2E2E"/>
                </a:solidFill>
                <a:latin typeface="Canva Sans"/>
              </a:rPr>
              <a:t>Safety Fail-Safes:</a:t>
            </a:r>
          </a:p>
          <a:p>
            <a:pPr algn="just" marL="483617" indent="-241808" lvl="1">
              <a:lnSpc>
                <a:spcPts val="3136"/>
              </a:lnSpc>
              <a:buFont typeface="Arial"/>
              <a:buChar char="•"/>
            </a:pPr>
            <a:r>
              <a:rPr lang="en-US" sz="2240">
                <a:solidFill>
                  <a:srgbClr val="2E2E2E"/>
                </a:solidFill>
                <a:latin typeface="Canva Sans"/>
              </a:rPr>
              <a:t>Include safety mechanisms that can handle unexpected scenarios, such as sensor failures or system glitches.</a:t>
            </a:r>
          </a:p>
          <a:p>
            <a:pPr algn="just" marL="483617" indent="-241808" lvl="1">
              <a:lnSpc>
                <a:spcPts val="3136"/>
              </a:lnSpc>
              <a:buFont typeface="Arial"/>
              <a:buChar char="•"/>
            </a:pPr>
            <a:r>
              <a:rPr lang="en-US" sz="2240">
                <a:solidFill>
                  <a:srgbClr val="2E2E2E"/>
                </a:solidFill>
                <a:latin typeface="Canva Sans"/>
              </a:rPr>
              <a:t>Ensure the system doesn't engage braking if there are no valid obstacles detected.</a:t>
            </a:r>
          </a:p>
          <a:p>
            <a:pPr algn="just">
              <a:lnSpc>
                <a:spcPts val="3136"/>
              </a:lnSpc>
            </a:pP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542310" y="4274503"/>
            <a:ext cx="7203381"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THANK YOU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DAFx5dirCYA</dc:identifier>
  <dcterms:modified xsi:type="dcterms:W3CDTF">2011-08-01T06:04:30Z</dcterms:modified>
  <cp:revision>1</cp:revision>
  <dc:title>Creative Business Presentation</dc:title>
</cp:coreProperties>
</file>